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3" r:id="rId26"/>
    <p:sldId id="281" r:id="rId27"/>
    <p:sldId id="282" r:id="rId28"/>
    <p:sldId id="284" r:id="rId29"/>
    <p:sldId id="285" r:id="rId30"/>
    <p:sldId id="286" r:id="rId31"/>
    <p:sldId id="287" r:id="rId32"/>
    <p:sldId id="28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85"/>
    <p:restoredTop sz="94659"/>
  </p:normalViewPr>
  <p:slideViewPr>
    <p:cSldViewPr snapToGrid="0" snapToObjects="1">
      <p:cViewPr varScale="1">
        <p:scale>
          <a:sx n="120" d="100"/>
          <a:sy n="120" d="100"/>
        </p:scale>
        <p:origin x="2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2069B4B-69DD-2B4A-8482-80FAFE9CAD4D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76F4122-8234-6B46-A96D-22B5B05DD1B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452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1" r:id="rId1"/>
    <p:sldLayoutId id="2147484242" r:id="rId2"/>
    <p:sldLayoutId id="2147484243" r:id="rId3"/>
    <p:sldLayoutId id="2147484244" r:id="rId4"/>
    <p:sldLayoutId id="2147484245" r:id="rId5"/>
    <p:sldLayoutId id="2147484246" r:id="rId6"/>
    <p:sldLayoutId id="2147484247" r:id="rId7"/>
    <p:sldLayoutId id="2147484248" r:id="rId8"/>
    <p:sldLayoutId id="2147484249" r:id="rId9"/>
    <p:sldLayoutId id="2147484250" r:id="rId10"/>
    <p:sldLayoutId id="214748425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Predicting a Match</a:t>
            </a:r>
            <a:br>
              <a:rPr lang="en-US" dirty="0" smtClean="0"/>
            </a:br>
            <a:r>
              <a:rPr lang="en-US" dirty="0" smtClean="0"/>
              <a:t>For </a:t>
            </a:r>
            <a:r>
              <a:rPr lang="en-US" dirty="0"/>
              <a:t>S</a:t>
            </a:r>
            <a:r>
              <a:rPr lang="en-US" dirty="0" smtClean="0"/>
              <a:t>peed </a:t>
            </a:r>
            <a:r>
              <a:rPr lang="en-US" dirty="0"/>
              <a:t>D</a:t>
            </a:r>
            <a:r>
              <a:rPr lang="en-US" dirty="0" smtClean="0"/>
              <a:t>ating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Samuel </a:t>
            </a:r>
            <a:r>
              <a:rPr lang="en-US" dirty="0" err="1" smtClean="0"/>
              <a:t>Binenfeld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752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Exploration: 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sz="2400" dirty="0" smtClean="0"/>
              <a:t>The average age was 26.25</a:t>
            </a:r>
          </a:p>
          <a:p>
            <a:pPr>
              <a:buFont typeface="Wingdings" charset="2"/>
              <a:buChar char="Ø"/>
            </a:pPr>
            <a:r>
              <a:rPr lang="en-US" sz="2400" dirty="0" smtClean="0"/>
              <a:t>The age distribution was slightly skewed to the right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420" y="2961376"/>
            <a:ext cx="7174120" cy="269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57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Exploration: 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sz="2400" dirty="0" smtClean="0"/>
              <a:t>Daters preferred to date those who were closer to their own age</a:t>
            </a:r>
          </a:p>
          <a:p>
            <a:pPr>
              <a:buFont typeface="Wingdings" charset="2"/>
              <a:buChar char="Ø"/>
            </a:pPr>
            <a:r>
              <a:rPr lang="en-US" sz="2400" dirty="0" smtClean="0"/>
              <a:t>We saw a decrease in match rate as the age gap between daters increased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442" y="3057387"/>
            <a:ext cx="8560076" cy="241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78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Exploration: Race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The race distribution was not balanced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 smtClean="0"/>
              <a:t>Over half were Caucasian/European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 smtClean="0"/>
              <a:t>About one fourth were Asian/Pacific Islander/Asian American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18238" y="2145297"/>
            <a:ext cx="4937125" cy="34246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79657" y="3689904"/>
            <a:ext cx="445538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effectLst/>
                <a:latin typeface="Helvetica" charset="0"/>
              </a:rPr>
              <a:t>1- African American</a:t>
            </a:r>
          </a:p>
          <a:p>
            <a:r>
              <a:rPr lang="en-US" dirty="0" smtClean="0">
                <a:effectLst/>
                <a:latin typeface="Helvetica" charset="0"/>
              </a:rPr>
              <a:t>2- Caucasian/European</a:t>
            </a:r>
          </a:p>
          <a:p>
            <a:r>
              <a:rPr lang="en-US" dirty="0" smtClean="0">
                <a:effectLst/>
                <a:latin typeface="Helvetica" charset="0"/>
              </a:rPr>
              <a:t>3- Latino/Hispanic</a:t>
            </a:r>
          </a:p>
          <a:p>
            <a:r>
              <a:rPr lang="en-US" dirty="0" smtClean="0">
                <a:effectLst/>
                <a:latin typeface="Helvetica" charset="0"/>
              </a:rPr>
              <a:t>4- Asian/Pacific Islander/Asian-American</a:t>
            </a:r>
          </a:p>
          <a:p>
            <a:r>
              <a:rPr lang="en-US" dirty="0" smtClean="0">
                <a:effectLst/>
                <a:latin typeface="Helvetica" charset="0"/>
              </a:rPr>
              <a:t>5- Other</a:t>
            </a:r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775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Exploration: </a:t>
            </a:r>
            <a:r>
              <a:rPr lang="en-US" dirty="0" smtClean="0"/>
              <a:t>Same Race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We looked at match rates where both daters were the same race.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We saw that African Americans had the highest match rate increase</a:t>
            </a:r>
            <a:r>
              <a:rPr lang="mr-IN" dirty="0" smtClean="0"/>
              <a:t>–</a:t>
            </a:r>
            <a:r>
              <a:rPr lang="en-US" dirty="0" smtClean="0"/>
              <a:t> However, </a:t>
            </a:r>
            <a:r>
              <a:rPr lang="en-US" dirty="0"/>
              <a:t>there were only 8 dates where both daters were African </a:t>
            </a:r>
            <a:r>
              <a:rPr lang="en-US" dirty="0" smtClean="0"/>
              <a:t>American, and so our sample size was too small.  We would need to get a more racially diverse dataset to confirm this trend.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848" y="3220277"/>
            <a:ext cx="4701209" cy="248615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603843" y="3600453"/>
            <a:ext cx="445538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effectLst/>
                <a:latin typeface="Helvetica" charset="0"/>
              </a:rPr>
              <a:t>1- African American</a:t>
            </a:r>
          </a:p>
          <a:p>
            <a:r>
              <a:rPr lang="en-US" dirty="0" smtClean="0">
                <a:effectLst/>
                <a:latin typeface="Helvetica" charset="0"/>
              </a:rPr>
              <a:t>2- Caucasian/European</a:t>
            </a:r>
          </a:p>
          <a:p>
            <a:r>
              <a:rPr lang="en-US" dirty="0" smtClean="0">
                <a:effectLst/>
                <a:latin typeface="Helvetica" charset="0"/>
              </a:rPr>
              <a:t>3- Latino/Hispanic</a:t>
            </a:r>
          </a:p>
          <a:p>
            <a:r>
              <a:rPr lang="en-US" dirty="0" smtClean="0">
                <a:effectLst/>
                <a:latin typeface="Helvetica" charset="0"/>
              </a:rPr>
              <a:t>4- Asian/Pacific Islander/Asian-American</a:t>
            </a:r>
          </a:p>
          <a:p>
            <a:r>
              <a:rPr lang="en-US" dirty="0" smtClean="0">
                <a:effectLst/>
                <a:latin typeface="Helvetica" charset="0"/>
              </a:rPr>
              <a:t>5- Other</a:t>
            </a:r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449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Exploration: </a:t>
            </a:r>
            <a:r>
              <a:rPr lang="en-US" dirty="0" smtClean="0"/>
              <a:t>Interests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/>
              <a:t>Participants were asked to rate their level of interest on a variety of activities such </a:t>
            </a:r>
            <a:r>
              <a:rPr lang="en-US" dirty="0" smtClean="0"/>
              <a:t>as sports</a:t>
            </a:r>
            <a:r>
              <a:rPr lang="en-US" dirty="0"/>
              <a:t>, movies, art, </a:t>
            </a:r>
            <a:r>
              <a:rPr lang="en-US" dirty="0" smtClean="0"/>
              <a:t>etc.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To </a:t>
            </a:r>
            <a:r>
              <a:rPr lang="en-US" dirty="0"/>
              <a:t>get </a:t>
            </a:r>
            <a:r>
              <a:rPr lang="en-US" dirty="0" smtClean="0"/>
              <a:t>a look at each interest’s relationship </a:t>
            </a:r>
            <a:r>
              <a:rPr lang="en-US" dirty="0"/>
              <a:t>with match rate, we </a:t>
            </a:r>
            <a:r>
              <a:rPr lang="en-US" dirty="0" smtClean="0"/>
              <a:t>performed </a:t>
            </a:r>
            <a:r>
              <a:rPr lang="en-US" dirty="0"/>
              <a:t>a correlation </a:t>
            </a:r>
            <a:r>
              <a:rPr lang="en-US" dirty="0" smtClean="0"/>
              <a:t>test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Those who rated clubbing and yoga highly, had a higher match rate (on average)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Those who rated movies and </a:t>
            </a:r>
            <a:r>
              <a:rPr lang="en-US" dirty="0" err="1" smtClean="0"/>
              <a:t>tv</a:t>
            </a:r>
            <a:r>
              <a:rPr lang="en-US" dirty="0" smtClean="0"/>
              <a:t> highly, had a lower match rate (on average)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498" y="3930769"/>
            <a:ext cx="7410616" cy="219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76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Exploration: Interests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We engineered a new variable that was a combination of both participants’ interest rating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We found that for some of the variables, match rate was higher when the combined interest variable was high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This makes sense, if we reason that people with shared interests are more likely to be a match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Here is an example with our combined interest variable for clubbing, labeled </a:t>
            </a:r>
            <a:r>
              <a:rPr lang="en-US" i="1" dirty="0" err="1" smtClean="0"/>
              <a:t>clubbing_com</a:t>
            </a:r>
            <a:endParaRPr lang="en-US" i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556" y="3812341"/>
            <a:ext cx="4042531" cy="240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470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Desires and Preferences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i="1" dirty="0"/>
              <a:t>Desires</a:t>
            </a:r>
            <a:r>
              <a:rPr lang="en-US" dirty="0"/>
              <a:t> were ratings of attributes in response to the question “what do you look for in </a:t>
            </a:r>
            <a:r>
              <a:rPr lang="en-US" dirty="0" smtClean="0"/>
              <a:t>a date?”</a:t>
            </a:r>
          </a:p>
          <a:p>
            <a:pPr>
              <a:buFont typeface="Wingdings" charset="2"/>
              <a:buChar char="Ø"/>
            </a:pPr>
            <a:r>
              <a:rPr lang="en-US" i="1" dirty="0" smtClean="0"/>
              <a:t>Preferences</a:t>
            </a:r>
            <a:r>
              <a:rPr lang="en-US" dirty="0" smtClean="0"/>
              <a:t> </a:t>
            </a:r>
            <a:r>
              <a:rPr lang="en-US" dirty="0"/>
              <a:t>were ratings of a diverse, mixed-bag of </a:t>
            </a:r>
            <a:r>
              <a:rPr lang="en-US" dirty="0" smtClean="0"/>
              <a:t>questions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We </a:t>
            </a:r>
            <a:r>
              <a:rPr lang="en-US" dirty="0"/>
              <a:t>perform correlation tests to see the relationship between each variable and </a:t>
            </a:r>
            <a:r>
              <a:rPr lang="en-US" dirty="0" smtClean="0"/>
              <a:t>match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Those who desired their partner to be fun, had a higher match rate (on average)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Those who preferred going out and dating, also had a higher match rate (on average)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633" y="4069877"/>
            <a:ext cx="7169454" cy="21570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8998" y="4886779"/>
            <a:ext cx="22528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*See Appendix 1 for full list of the variables’ definitions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27735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modeling, we go through the following steps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 smtClean="0"/>
              <a:t>Recap all of our engineered features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Pre-process the data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Model the data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Perform feature selection and re-model the data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Tune our models’ parameters</a:t>
            </a:r>
          </a:p>
          <a:p>
            <a:pPr>
              <a:buFont typeface="Wingdings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971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Modeling: Feature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is a list of the steps taken for feature engineering: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Create </a:t>
            </a:r>
            <a:r>
              <a:rPr lang="en-US" dirty="0"/>
              <a:t>interaction terms (primary rating * partner rating) for all variables in the </a:t>
            </a:r>
            <a:r>
              <a:rPr lang="en-US" dirty="0" smtClean="0"/>
              <a:t>interests, desires</a:t>
            </a:r>
            <a:r>
              <a:rPr lang="en-US" dirty="0"/>
              <a:t>, and preferences </a:t>
            </a:r>
            <a:r>
              <a:rPr lang="en-US" dirty="0" smtClean="0"/>
              <a:t>categories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 smtClean="0"/>
              <a:t>Create </a:t>
            </a:r>
            <a:r>
              <a:rPr lang="en-US" dirty="0"/>
              <a:t>age difference variable (male age – female age)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Create </a:t>
            </a:r>
            <a:r>
              <a:rPr lang="en-US" dirty="0"/>
              <a:t>age group variable that separates age into bins of [18-24, 25-30, 31-42]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Create </a:t>
            </a:r>
            <a:r>
              <a:rPr lang="en-US" dirty="0"/>
              <a:t>combined age variable (primary age + partner age)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Create </a:t>
            </a:r>
            <a:r>
              <a:rPr lang="en-US" dirty="0"/>
              <a:t>category variable that contains both the male and female’s race</a:t>
            </a:r>
          </a:p>
          <a:p>
            <a:pPr>
              <a:buFont typeface="Wingdings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341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Modeling: Data 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split the dataset into two parts, X and y.</a:t>
            </a:r>
          </a:p>
          <a:p>
            <a:endParaRPr lang="en-US" dirty="0"/>
          </a:p>
          <a:p>
            <a:pPr>
              <a:buFont typeface="Wingdings" charset="2"/>
              <a:buChar char="Ø"/>
            </a:pPr>
            <a:r>
              <a:rPr lang="en-US" b="1" dirty="0" smtClean="0"/>
              <a:t>X- </a:t>
            </a:r>
            <a:r>
              <a:rPr lang="en-US" dirty="0" smtClean="0"/>
              <a:t>all variables except for </a:t>
            </a:r>
            <a:r>
              <a:rPr lang="en-US" i="1" dirty="0" err="1" smtClean="0"/>
              <a:t>dec</a:t>
            </a:r>
            <a:r>
              <a:rPr lang="en-US" dirty="0" smtClean="0"/>
              <a:t>,</a:t>
            </a:r>
            <a:r>
              <a:rPr lang="en-US" i="1" dirty="0" smtClean="0"/>
              <a:t> </a:t>
            </a:r>
            <a:r>
              <a:rPr lang="en-US" i="1" dirty="0" err="1" smtClean="0"/>
              <a:t>dec_o</a:t>
            </a:r>
            <a:r>
              <a:rPr lang="en-US" dirty="0" smtClean="0"/>
              <a:t>,</a:t>
            </a:r>
            <a:r>
              <a:rPr lang="en-US" i="1" dirty="0" smtClean="0"/>
              <a:t> </a:t>
            </a:r>
            <a:r>
              <a:rPr lang="en-US" dirty="0" smtClean="0"/>
              <a:t>and </a:t>
            </a:r>
            <a:r>
              <a:rPr lang="en-US" i="1" dirty="0" smtClean="0"/>
              <a:t>match</a:t>
            </a:r>
            <a:endParaRPr lang="en-US" b="1" dirty="0" smtClean="0"/>
          </a:p>
          <a:p>
            <a:pPr>
              <a:buFont typeface="Wingdings" charset="2"/>
              <a:buChar char="Ø"/>
            </a:pPr>
            <a:r>
              <a:rPr lang="en-US" b="1" dirty="0"/>
              <a:t>y</a:t>
            </a:r>
            <a:r>
              <a:rPr lang="en-US" b="1" dirty="0" smtClean="0"/>
              <a:t>- </a:t>
            </a:r>
            <a:r>
              <a:rPr lang="en-US" i="1" dirty="0" smtClean="0"/>
              <a:t>match</a:t>
            </a:r>
            <a:endParaRPr lang="en-US" i="1" dirty="0"/>
          </a:p>
          <a:p>
            <a:pPr>
              <a:buFont typeface="Wingdings" charset="2"/>
              <a:buChar char="Ø"/>
            </a:pPr>
            <a:endParaRPr lang="en-US" b="1" i="1" dirty="0" smtClean="0"/>
          </a:p>
          <a:p>
            <a:r>
              <a:rPr lang="en-US" dirty="0" smtClean="0"/>
              <a:t>We then split each of these up into training and testing sets.  Our training set uses 75% of the data and our test set is the remaining 25%.</a:t>
            </a:r>
          </a:p>
        </p:txBody>
      </p:sp>
    </p:spTree>
    <p:extLst>
      <p:ext uri="{BB962C8B-B14F-4D97-AF65-F5344CB8AC3E}">
        <p14:creationId xmlns:p14="http://schemas.microsoft.com/office/powerpoint/2010/main" val="2118778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sz="2800" dirty="0" smtClean="0"/>
              <a:t>Introduction</a:t>
            </a:r>
          </a:p>
          <a:p>
            <a:pPr>
              <a:buFont typeface="Wingdings" charset="2"/>
              <a:buChar char="Ø"/>
            </a:pPr>
            <a:r>
              <a:rPr lang="en-US" sz="2800" dirty="0" smtClean="0"/>
              <a:t>Data Cleaning</a:t>
            </a:r>
          </a:p>
          <a:p>
            <a:pPr>
              <a:buFont typeface="Wingdings" charset="2"/>
              <a:buChar char="Ø"/>
            </a:pPr>
            <a:r>
              <a:rPr lang="en-US" sz="2800" dirty="0" smtClean="0"/>
              <a:t>Data Exploration</a:t>
            </a:r>
          </a:p>
          <a:p>
            <a:pPr>
              <a:buFont typeface="Wingdings" charset="2"/>
              <a:buChar char="Ø"/>
            </a:pPr>
            <a:r>
              <a:rPr lang="en-US" sz="2800" dirty="0" smtClean="0"/>
              <a:t>Modeling</a:t>
            </a:r>
          </a:p>
          <a:p>
            <a:pPr>
              <a:buFont typeface="Wingdings" charset="2"/>
              <a:buChar char="Ø"/>
            </a:pPr>
            <a:r>
              <a:rPr lang="en-US" sz="2800" dirty="0" smtClean="0"/>
              <a:t>Conclusions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8362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Modeling: First 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We use four different supervised learning algorithms in modeling our data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Since the overall match rate, is 16.62%, a model that predicts “no match” for every date, would be 83.38% accurate.  This means we want our models to strive for higher than this.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Our first run is a disappointment, as even our highest test accuracy score barely beats 83.38%.</a:t>
            </a:r>
          </a:p>
          <a:p>
            <a:pPr>
              <a:buFont typeface="Wingdings" charset="2"/>
              <a:buChar char="Ø"/>
            </a:pP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32004"/>
              </p:ext>
            </p:extLst>
          </p:nvPr>
        </p:nvGraphicFramePr>
        <p:xfrm>
          <a:off x="2369489" y="3461174"/>
          <a:ext cx="7513981" cy="2762534"/>
        </p:xfrm>
        <a:graphic>
          <a:graphicData uri="http://schemas.openxmlformats.org/drawingml/2006/table">
            <a:tbl>
              <a:tblPr firstRow="1" firstCol="1" bandRow="1"/>
              <a:tblGrid>
                <a:gridCol w="1713926"/>
                <a:gridCol w="967345"/>
                <a:gridCol w="966542"/>
                <a:gridCol w="966542"/>
                <a:gridCol w="966542"/>
                <a:gridCol w="966542"/>
                <a:gridCol w="966542"/>
              </a:tblGrid>
              <a:tr h="785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Model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Train Accuracy</a:t>
                      </a:r>
                      <a:endParaRPr lang="en-US" sz="16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Test Accuracy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Precision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Recall</a:t>
                      </a:r>
                      <a:endParaRPr lang="en-US" sz="16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ROC AUC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PR AUC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3248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Random Forest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98.47%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84.03%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74.51%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10.98%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75.32%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47.60%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5141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Logistic Regression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83.69%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82.74%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40.00%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0.58%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63.44%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29.22%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  <a:tr h="3248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SVC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100.00%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82.79%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93.54%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88.45%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5141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Gradient Boosting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85.95%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84.13%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93.55%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8.38%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77.17%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47.58%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9610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Modeling: Feature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932459" cy="4023360"/>
          </a:xfrm>
        </p:spPr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Using the feature importance attribute in our Random Forest model, we take a look to see which features are performing well</a:t>
            </a:r>
          </a:p>
          <a:p>
            <a:pPr>
              <a:buFont typeface="Wingdings" charset="2"/>
              <a:buChar char="Ø"/>
            </a:pP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dirty="0" smtClean="0"/>
              <a:t>We see that many of the top-performing features are our combined interest variables that we created</a:t>
            </a:r>
          </a:p>
          <a:p>
            <a:pPr>
              <a:buFont typeface="Wingdings" charset="2"/>
              <a:buChar char="Ø"/>
            </a:pP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dirty="0" smtClean="0"/>
              <a:t>We will reduce the amount of features in </a:t>
            </a:r>
            <a:r>
              <a:rPr lang="en-US" i="1" dirty="0" smtClean="0"/>
              <a:t>X</a:t>
            </a:r>
            <a:r>
              <a:rPr lang="en-US" dirty="0"/>
              <a:t> </a:t>
            </a:r>
            <a:r>
              <a:rPr lang="en-US" dirty="0" smtClean="0"/>
              <a:t>to only the combined interest variables, and re-model the data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9968775"/>
              </p:ext>
            </p:extLst>
          </p:nvPr>
        </p:nvGraphicFramePr>
        <p:xfrm>
          <a:off x="7076661" y="1845734"/>
          <a:ext cx="3896139" cy="4023360"/>
        </p:xfrm>
        <a:graphic>
          <a:graphicData uri="http://schemas.openxmlformats.org/drawingml/2006/table">
            <a:tbl>
              <a:tblPr firstRow="1" bandRow="1"/>
              <a:tblGrid>
                <a:gridCol w="2197568"/>
                <a:gridCol w="1698571"/>
              </a:tblGrid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Features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Importance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clubbing_com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0.035848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yoga_com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0.027607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date_com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0.026963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exercise_com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0.02595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err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shopping_com</a:t>
                      </a:r>
                      <a:endParaRPr lang="en-US" sz="16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0.02567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concerts_com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0.025075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hiking_com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0.025022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sinc1_com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0.02416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pid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0.023971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3333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exphappy_com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0.023931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6799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Modeling- Second 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We see tremendous improvement with the Random Forest Classifier and the SVC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The next slide shows the AUC for the ROC and PR curves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295725"/>
              </p:ext>
            </p:extLst>
          </p:nvPr>
        </p:nvGraphicFramePr>
        <p:xfrm>
          <a:off x="2568444" y="3177905"/>
          <a:ext cx="7116072" cy="2799563"/>
        </p:xfrm>
        <a:graphic>
          <a:graphicData uri="http://schemas.openxmlformats.org/drawingml/2006/table">
            <a:tbl>
              <a:tblPr firstRow="1" firstCol="1" bandRow="1"/>
              <a:tblGrid>
                <a:gridCol w="1623164"/>
                <a:gridCol w="916118"/>
                <a:gridCol w="915358"/>
                <a:gridCol w="915358"/>
                <a:gridCol w="915358"/>
                <a:gridCol w="915358"/>
                <a:gridCol w="915358"/>
              </a:tblGrid>
              <a:tr h="7299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Model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Train Accuracy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Test Accuracy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Precision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Recall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ROC AUC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PR AUC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3411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Random Forest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99.45%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94.08%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100.00%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63.38%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93.15%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87.06%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48663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Logistic Regression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83.23%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83.83%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58.40%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22.17%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  <a:tr h="3411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SVC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100.00%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95.42%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100.00%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71.69%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96.67%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92.23%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48663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Gradient Boosting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85.50%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84.88%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86.21%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7.69%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69.65%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38.54%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560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Modeling: ROC and PR Curves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463" y="1846263"/>
            <a:ext cx="995539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531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Modeling- RF Parameter Tuning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We move forward with only the Random Forest and SVC and tune the parameters using Grid-Search CV.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We’ll start with Random Forest.  On the left are the range of values we tried for each parameter, and on the right are the optimal parameters.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97280" y="3837769"/>
            <a:ext cx="4426226" cy="203132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effectLst/>
                <a:latin typeface="Helvetica" charset="0"/>
              </a:rPr>
              <a:t>Ranges Attempted</a:t>
            </a:r>
          </a:p>
          <a:p>
            <a:pPr algn="ctr"/>
            <a:endParaRPr lang="en-US" b="1" dirty="0" smtClean="0">
              <a:effectLst/>
              <a:latin typeface="Helvetica" charset="0"/>
            </a:endParaRPr>
          </a:p>
          <a:p>
            <a:r>
              <a:rPr lang="en-US" b="1" dirty="0" err="1" smtClean="0">
                <a:effectLst/>
                <a:latin typeface="Helvetica" charset="0"/>
              </a:rPr>
              <a:t>n_estimators</a:t>
            </a:r>
            <a:r>
              <a:rPr lang="en-US" b="1" dirty="0" smtClean="0">
                <a:effectLst/>
                <a:latin typeface="Helvetica" charset="0"/>
              </a:rPr>
              <a:t> – </a:t>
            </a:r>
            <a:r>
              <a:rPr lang="en-US" dirty="0" smtClean="0">
                <a:effectLst/>
                <a:latin typeface="Helvetica" charset="0"/>
              </a:rPr>
              <a:t>[10, 25, 50, 75, 100]</a:t>
            </a:r>
          </a:p>
          <a:p>
            <a:endParaRPr lang="en-US" dirty="0" smtClean="0">
              <a:effectLst/>
              <a:latin typeface="Helvetica" charset="0"/>
            </a:endParaRPr>
          </a:p>
          <a:p>
            <a:r>
              <a:rPr lang="en-US" b="1" dirty="0" err="1" smtClean="0">
                <a:effectLst/>
                <a:latin typeface="Helvetica" charset="0"/>
              </a:rPr>
              <a:t>min_samples_leaf</a:t>
            </a:r>
            <a:r>
              <a:rPr lang="en-US" b="1" dirty="0" smtClean="0">
                <a:effectLst/>
                <a:latin typeface="Helvetica" charset="0"/>
              </a:rPr>
              <a:t> – </a:t>
            </a:r>
            <a:r>
              <a:rPr lang="en-US" dirty="0" smtClean="0">
                <a:effectLst/>
                <a:latin typeface="Helvetica" charset="0"/>
              </a:rPr>
              <a:t>[1, 25, 50, 75, 100]</a:t>
            </a:r>
          </a:p>
          <a:p>
            <a:endParaRPr lang="en-US" dirty="0" smtClean="0">
              <a:effectLst/>
              <a:latin typeface="Helvetica" charset="0"/>
            </a:endParaRPr>
          </a:p>
          <a:p>
            <a:r>
              <a:rPr lang="en-US" b="1" dirty="0" err="1" smtClean="0">
                <a:effectLst/>
                <a:latin typeface="Helvetica" charset="0"/>
              </a:rPr>
              <a:t>max_features</a:t>
            </a:r>
            <a:r>
              <a:rPr lang="en-US" b="1" dirty="0" smtClean="0">
                <a:effectLst/>
                <a:latin typeface="Helvetica" charset="0"/>
              </a:rPr>
              <a:t> – </a:t>
            </a:r>
            <a:r>
              <a:rPr lang="en-US" dirty="0" smtClean="0">
                <a:effectLst/>
                <a:latin typeface="Helvetica" charset="0"/>
              </a:rPr>
              <a:t>[.1, .25, .5, .75]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16810" y="3837769"/>
            <a:ext cx="4426226" cy="20313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effectLst/>
                <a:latin typeface="Helvetica" charset="0"/>
              </a:rPr>
              <a:t>Optimal</a:t>
            </a:r>
          </a:p>
          <a:p>
            <a:pPr algn="ctr"/>
            <a:endParaRPr lang="en-US" b="1" dirty="0" smtClean="0">
              <a:effectLst/>
              <a:latin typeface="Helvetica" charset="0"/>
            </a:endParaRPr>
          </a:p>
          <a:p>
            <a:r>
              <a:rPr lang="en-US" b="1" dirty="0" err="1" smtClean="0">
                <a:effectLst/>
                <a:latin typeface="Helvetica" charset="0"/>
              </a:rPr>
              <a:t>n_estimators</a:t>
            </a:r>
            <a:r>
              <a:rPr lang="en-US" b="1" dirty="0" smtClean="0">
                <a:effectLst/>
                <a:latin typeface="Helvetica" charset="0"/>
              </a:rPr>
              <a:t> – </a:t>
            </a:r>
            <a:r>
              <a:rPr lang="en-US" dirty="0" smtClean="0">
                <a:effectLst/>
                <a:latin typeface="Helvetica" charset="0"/>
              </a:rPr>
              <a:t>100</a:t>
            </a:r>
          </a:p>
          <a:p>
            <a:endParaRPr lang="en-US" dirty="0" smtClean="0">
              <a:effectLst/>
              <a:latin typeface="Helvetica" charset="0"/>
            </a:endParaRPr>
          </a:p>
          <a:p>
            <a:r>
              <a:rPr lang="en-US" b="1" dirty="0" err="1" smtClean="0">
                <a:effectLst/>
                <a:latin typeface="Helvetica" charset="0"/>
              </a:rPr>
              <a:t>min_samples_leaf</a:t>
            </a:r>
            <a:r>
              <a:rPr lang="en-US" b="1" dirty="0" smtClean="0">
                <a:effectLst/>
                <a:latin typeface="Helvetica" charset="0"/>
              </a:rPr>
              <a:t> – </a:t>
            </a:r>
            <a:r>
              <a:rPr lang="en-US" dirty="0">
                <a:latin typeface="Helvetica" charset="0"/>
              </a:rPr>
              <a:t>1</a:t>
            </a:r>
            <a:endParaRPr lang="en-US" dirty="0" smtClean="0">
              <a:effectLst/>
              <a:latin typeface="Helvetica" charset="0"/>
            </a:endParaRPr>
          </a:p>
          <a:p>
            <a:endParaRPr lang="en-US" dirty="0" smtClean="0">
              <a:effectLst/>
              <a:latin typeface="Helvetica" charset="0"/>
            </a:endParaRPr>
          </a:p>
          <a:p>
            <a:r>
              <a:rPr lang="en-US" b="1" dirty="0" err="1" smtClean="0">
                <a:effectLst/>
                <a:latin typeface="Helvetica" charset="0"/>
              </a:rPr>
              <a:t>max_features</a:t>
            </a:r>
            <a:r>
              <a:rPr lang="en-US" b="1" dirty="0" smtClean="0">
                <a:effectLst/>
                <a:latin typeface="Helvetica" charset="0"/>
              </a:rPr>
              <a:t> – </a:t>
            </a:r>
            <a:r>
              <a:rPr lang="en-US" dirty="0" smtClean="0">
                <a:effectLst/>
                <a:latin typeface="Helvetica" charset="0"/>
              </a:rPr>
              <a:t>.1</a:t>
            </a:r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068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Modeling- RF Parameter Tuning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We re-model the Random Forest with the tuned parameters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We see a strong improvement, especially in recall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The RF model now looks to be about as accurate as the SVC</a:t>
            </a:r>
          </a:p>
          <a:p>
            <a:pPr>
              <a:buFont typeface="Wingdings" charset="2"/>
              <a:buChar char="Ø"/>
            </a:pPr>
            <a:endParaRPr lang="en-US" dirty="0"/>
          </a:p>
          <a:p>
            <a:pPr>
              <a:buFont typeface="Wingdings" charset="2"/>
              <a:buChar char="Ø"/>
            </a:pP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87413"/>
              </p:ext>
            </p:extLst>
          </p:nvPr>
        </p:nvGraphicFramePr>
        <p:xfrm>
          <a:off x="2232101" y="3355735"/>
          <a:ext cx="7788757" cy="2513359"/>
        </p:xfrm>
        <a:graphic>
          <a:graphicData uri="http://schemas.openxmlformats.org/drawingml/2006/table">
            <a:tbl>
              <a:tblPr firstRow="1" firstCol="1" bandRow="1"/>
              <a:tblGrid>
                <a:gridCol w="1645219"/>
                <a:gridCol w="1127912"/>
                <a:gridCol w="971304"/>
                <a:gridCol w="1087927"/>
                <a:gridCol w="985465"/>
                <a:gridCol w="985465"/>
                <a:gridCol w="985465"/>
              </a:tblGrid>
              <a:tr h="8478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Model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Train Accuracy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Test Accuracy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Precision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Recall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ROC AUC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PR AUC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5551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RF (default)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99.45%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94.08%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100.00%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63.38%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93.15%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87.06%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  <a:tr h="5551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RF (new params)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100.00%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95.52%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100.00%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73.13%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96.15%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90.30%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</a:tr>
              <a:tr h="5551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Improvement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0.55%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1.44%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0.00%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9.75%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3.00%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3.24%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2039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Modeling- </a:t>
            </a:r>
            <a:r>
              <a:rPr lang="en-US" dirty="0" smtClean="0"/>
              <a:t>SVC Parameter </a:t>
            </a:r>
            <a:r>
              <a:rPr lang="en-US" dirty="0"/>
              <a:t>Tuning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The following is the parameter tuning for the SVC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The gamma parameter proved to be irrelevant, so we removed it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The optimal parameters end up being the same as SVC’s default parameters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We don’t need to re-model it, since we know our previous model was already optimal</a:t>
            </a:r>
          </a:p>
        </p:txBody>
      </p:sp>
      <p:sp>
        <p:nvSpPr>
          <p:cNvPr id="4" name="Rectangle 3"/>
          <p:cNvSpPr/>
          <p:nvPr/>
        </p:nvSpPr>
        <p:spPr>
          <a:xfrm>
            <a:off x="1097280" y="3669144"/>
            <a:ext cx="4426226" cy="230832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effectLst/>
                <a:latin typeface="Helvetica" charset="0"/>
              </a:rPr>
              <a:t>Ranges Attempted</a:t>
            </a:r>
          </a:p>
          <a:p>
            <a:pPr algn="ctr"/>
            <a:endParaRPr lang="en-US" b="1" dirty="0" smtClean="0">
              <a:effectLst/>
              <a:latin typeface="Helvetica" charset="0"/>
            </a:endParaRPr>
          </a:p>
          <a:p>
            <a:r>
              <a:rPr lang="en-US" b="1" dirty="0">
                <a:latin typeface="Helvetica" charset="0"/>
              </a:rPr>
              <a:t>C</a:t>
            </a:r>
            <a:r>
              <a:rPr lang="en-US" b="1" dirty="0" smtClean="0">
                <a:effectLst/>
                <a:latin typeface="Helvetica" charset="0"/>
              </a:rPr>
              <a:t> – </a:t>
            </a:r>
            <a:r>
              <a:rPr lang="fi-FI" dirty="0" smtClean="0">
                <a:effectLst/>
                <a:latin typeface="Helvetica" charset="0"/>
              </a:rPr>
              <a:t>[.0001,.001,.01,.1,1]</a:t>
            </a:r>
          </a:p>
          <a:p>
            <a:endParaRPr lang="en-US" dirty="0" smtClean="0">
              <a:effectLst/>
              <a:latin typeface="Helvetica" charset="0"/>
            </a:endParaRPr>
          </a:p>
          <a:p>
            <a:r>
              <a:rPr lang="en-US" b="1" dirty="0">
                <a:latin typeface="Helvetica" charset="0"/>
              </a:rPr>
              <a:t>k</a:t>
            </a:r>
            <a:r>
              <a:rPr lang="en-US" b="1" dirty="0" smtClean="0">
                <a:effectLst/>
                <a:latin typeface="Helvetica" charset="0"/>
              </a:rPr>
              <a:t>ernel – </a:t>
            </a:r>
            <a:r>
              <a:rPr lang="en-US" dirty="0" smtClean="0">
                <a:effectLst/>
                <a:latin typeface="Helvetica" charset="0"/>
              </a:rPr>
              <a:t>['linear', '</a:t>
            </a:r>
            <a:r>
              <a:rPr lang="en-US" dirty="0" err="1" smtClean="0">
                <a:effectLst/>
                <a:latin typeface="Helvetica" charset="0"/>
              </a:rPr>
              <a:t>rbf</a:t>
            </a:r>
            <a:r>
              <a:rPr lang="en-US" dirty="0" smtClean="0">
                <a:effectLst/>
                <a:latin typeface="Helvetica" charset="0"/>
              </a:rPr>
              <a:t>', 'sigmoid', 'poly']</a:t>
            </a:r>
          </a:p>
          <a:p>
            <a:endParaRPr lang="en-US" dirty="0" smtClean="0">
              <a:effectLst/>
              <a:latin typeface="Helvetica" charset="0"/>
            </a:endParaRPr>
          </a:p>
          <a:p>
            <a:r>
              <a:rPr lang="en-US" b="1" dirty="0" smtClean="0">
                <a:latin typeface="Helvetica" charset="0"/>
              </a:rPr>
              <a:t>g</a:t>
            </a:r>
            <a:r>
              <a:rPr lang="en-US" b="1" dirty="0" smtClean="0">
                <a:effectLst/>
                <a:latin typeface="Helvetica" charset="0"/>
              </a:rPr>
              <a:t>amma – </a:t>
            </a:r>
            <a:r>
              <a:rPr lang="pt-BR" dirty="0"/>
              <a:t>[0.01,0.02,0.03,0.04,0.05,0.10,0.2,0.3,0.4,0.5]</a:t>
            </a:r>
          </a:p>
        </p:txBody>
      </p:sp>
      <p:sp>
        <p:nvSpPr>
          <p:cNvPr id="5" name="Rectangle 4"/>
          <p:cNvSpPr/>
          <p:nvPr/>
        </p:nvSpPr>
        <p:spPr>
          <a:xfrm>
            <a:off x="6785113" y="3669144"/>
            <a:ext cx="4370567" cy="230832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effectLst/>
                <a:latin typeface="Helvetica" charset="0"/>
              </a:rPr>
              <a:t>Optimal</a:t>
            </a:r>
          </a:p>
          <a:p>
            <a:pPr algn="ctr"/>
            <a:endParaRPr lang="en-US" b="1" dirty="0" smtClean="0">
              <a:effectLst/>
              <a:latin typeface="Helvetica" charset="0"/>
            </a:endParaRPr>
          </a:p>
          <a:p>
            <a:r>
              <a:rPr lang="en-US" b="1" dirty="0" smtClean="0">
                <a:effectLst/>
                <a:latin typeface="Helvetica" charset="0"/>
              </a:rPr>
              <a:t>C – </a:t>
            </a:r>
            <a:r>
              <a:rPr lang="en-US" dirty="0" smtClean="0">
                <a:effectLst/>
                <a:latin typeface="Helvetica" charset="0"/>
              </a:rPr>
              <a:t>1</a:t>
            </a:r>
          </a:p>
          <a:p>
            <a:endParaRPr lang="en-US" dirty="0" smtClean="0">
              <a:effectLst/>
              <a:latin typeface="Helvetica" charset="0"/>
            </a:endParaRPr>
          </a:p>
          <a:p>
            <a:r>
              <a:rPr lang="en-US" b="1" dirty="0" smtClean="0">
                <a:effectLst/>
                <a:latin typeface="Helvetica" charset="0"/>
              </a:rPr>
              <a:t>kernel – </a:t>
            </a:r>
            <a:r>
              <a:rPr lang="en-US" dirty="0" smtClean="0">
                <a:latin typeface="Helvetica" charset="0"/>
              </a:rPr>
              <a:t>'</a:t>
            </a:r>
            <a:r>
              <a:rPr lang="en-US" dirty="0" err="1" smtClean="0">
                <a:latin typeface="Helvetica" charset="0"/>
              </a:rPr>
              <a:t>rbf</a:t>
            </a:r>
            <a:r>
              <a:rPr lang="en-US" dirty="0" smtClean="0">
                <a:latin typeface="Helvetica" charset="0"/>
              </a:rPr>
              <a:t>’</a:t>
            </a:r>
          </a:p>
          <a:p>
            <a:endParaRPr lang="en-US" dirty="0" smtClean="0">
              <a:effectLst/>
              <a:latin typeface="Helvetica" charset="0"/>
            </a:endParaRPr>
          </a:p>
          <a:p>
            <a:r>
              <a:rPr lang="en-US" b="1" dirty="0" smtClean="0">
                <a:effectLst/>
                <a:latin typeface="Helvetica" charset="0"/>
              </a:rPr>
              <a:t>gamma – </a:t>
            </a:r>
            <a:r>
              <a:rPr lang="en-US" dirty="0" smtClean="0">
                <a:latin typeface="Helvetica" charset="0"/>
              </a:rPr>
              <a:t>irrelevant</a:t>
            </a: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703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The most important features in predicting a match were the combined interests variables</a:t>
            </a:r>
          </a:p>
          <a:p>
            <a:pPr>
              <a:buFont typeface="Wingdings" charset="2"/>
              <a:buChar char="Ø"/>
            </a:pP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dirty="0" smtClean="0"/>
              <a:t>We exceeded our goal for our models, with our highest accuracy score reaching 95.52%</a:t>
            </a:r>
          </a:p>
          <a:p>
            <a:pPr>
              <a:buFont typeface="Wingdings" charset="2"/>
              <a:buChar char="Ø"/>
            </a:pP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dirty="0" smtClean="0"/>
              <a:t>The best performing models were the Random Forest Classifier with tuned parameters, and the SVC with default parameters</a:t>
            </a:r>
          </a:p>
          <a:p>
            <a:pPr>
              <a:buFont typeface="Wingdings" charset="2"/>
              <a:buChar char="Ø"/>
            </a:pP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dirty="0" smtClean="0"/>
              <a:t>Both models performed well in test accuracy score and AUC of PR Curve, so we are comfortable using either 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8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 1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5666" y="1846263"/>
            <a:ext cx="918099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27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 1 cont.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5730" y="1968638"/>
            <a:ext cx="94615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96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The Problem: </a:t>
            </a:r>
            <a:r>
              <a:rPr lang="en-US" sz="2400" dirty="0" smtClean="0"/>
              <a:t>The dating process is inefficient, and dates are unsuccessful far too often.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/>
              <a:t>The Solution: </a:t>
            </a:r>
            <a:r>
              <a:rPr lang="en-US" sz="2400" dirty="0" smtClean="0"/>
              <a:t>If we can successfully predict the likelihood that two people will be a match for each other, then we can improve the success rate of dates.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/>
              <a:t>How We </a:t>
            </a:r>
            <a:r>
              <a:rPr lang="en-US" sz="2400" b="1" dirty="0" smtClean="0"/>
              <a:t>Do </a:t>
            </a:r>
            <a:r>
              <a:rPr lang="en-US" sz="2400" b="1" dirty="0" smtClean="0"/>
              <a:t>It: </a:t>
            </a:r>
            <a:r>
              <a:rPr lang="en-US" sz="2400" dirty="0" smtClean="0"/>
              <a:t>We </a:t>
            </a:r>
            <a:r>
              <a:rPr lang="en-US" sz="2400" dirty="0" smtClean="0"/>
              <a:t>analyze </a:t>
            </a:r>
            <a:r>
              <a:rPr lang="en-US" sz="2400" dirty="0" smtClean="0"/>
              <a:t>the Speed Dating Experiment dataset from </a:t>
            </a:r>
            <a:r>
              <a:rPr lang="en-US" sz="2400" dirty="0" err="1" smtClean="0"/>
              <a:t>Kaggle.com</a:t>
            </a:r>
            <a:r>
              <a:rPr lang="en-US" sz="2400" dirty="0" smtClean="0"/>
              <a:t> to find out what makes two people a match for each other.  Then, we </a:t>
            </a:r>
            <a:r>
              <a:rPr lang="en-US" sz="2400" dirty="0" smtClean="0"/>
              <a:t>create </a:t>
            </a:r>
            <a:r>
              <a:rPr lang="en-US" sz="2400" dirty="0" smtClean="0"/>
              <a:t>a machine learning model that can predict match likelihood.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6591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 1 cont.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7180" y="1959251"/>
            <a:ext cx="9118600" cy="1676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280" y="3635651"/>
            <a:ext cx="90805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14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1 cont.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4480" y="1869247"/>
            <a:ext cx="91440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896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1 cont.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5430" y="2032966"/>
            <a:ext cx="91821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895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The data set started out with 195 columns and 8,378 rows.  We reduced this to 38 columns and 8,038 rows.  We also reformatted some of the variables.  The actions </a:t>
            </a:r>
            <a:r>
              <a:rPr lang="en-US" sz="2400" dirty="0" smtClean="0"/>
              <a:t>taken and </a:t>
            </a:r>
            <a:r>
              <a:rPr lang="en-US" sz="2400" dirty="0" smtClean="0"/>
              <a:t>the reasons why are described in this section.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23387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Cleaning: Filtering Columns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Ø"/>
            </a:pPr>
            <a:r>
              <a:rPr lang="en-US" b="1" dirty="0" smtClean="0"/>
              <a:t>Remove fields with significant missing data- </a:t>
            </a:r>
            <a:r>
              <a:rPr lang="en-US" dirty="0" smtClean="0"/>
              <a:t>Any field that was missing 10% or more of our data was removed.</a:t>
            </a:r>
          </a:p>
          <a:p>
            <a:pPr lvl="1">
              <a:buFont typeface="Wingdings" charset="2"/>
              <a:buChar char="§"/>
            </a:pPr>
            <a:r>
              <a:rPr lang="en-US" dirty="0" smtClean="0"/>
              <a:t>This step removed 108 fields</a:t>
            </a:r>
          </a:p>
          <a:p>
            <a:pPr>
              <a:buFont typeface="Wingdings" charset="2"/>
              <a:buChar char="Ø"/>
            </a:pPr>
            <a:r>
              <a:rPr lang="en-US" b="1" dirty="0" smtClean="0"/>
              <a:t> Remove repetitive fields- </a:t>
            </a:r>
            <a:r>
              <a:rPr lang="en-US" dirty="0" smtClean="0"/>
              <a:t>Some fields were the same questions being asked over and over again.</a:t>
            </a:r>
          </a:p>
          <a:p>
            <a:pPr lvl="1">
              <a:buFont typeface="Wingdings" charset="2"/>
              <a:buChar char="§"/>
            </a:pPr>
            <a:r>
              <a:rPr lang="en-US" dirty="0" smtClean="0"/>
              <a:t>This step removed 6 fields</a:t>
            </a:r>
          </a:p>
          <a:p>
            <a:pPr>
              <a:buFont typeface="Wingdings" charset="2"/>
              <a:buChar char="Ø"/>
            </a:pPr>
            <a:r>
              <a:rPr lang="en-US" b="1" dirty="0" smtClean="0"/>
              <a:t>Remove varied fields-</a:t>
            </a:r>
            <a:r>
              <a:rPr lang="en-US" dirty="0" smtClean="0"/>
              <a:t> Some fields were simply too varied to give any insight.</a:t>
            </a:r>
            <a:endParaRPr lang="en-US" b="1" dirty="0"/>
          </a:p>
          <a:p>
            <a:pPr lvl="1">
              <a:buFont typeface="Wingdings" charset="2"/>
              <a:buChar char="§"/>
            </a:pPr>
            <a:r>
              <a:rPr lang="en-US" dirty="0" smtClean="0"/>
              <a:t>This step removed 6 fields</a:t>
            </a:r>
          </a:p>
          <a:p>
            <a:pPr>
              <a:buFont typeface="Wingdings" charset="2"/>
              <a:buChar char="Ø"/>
            </a:pPr>
            <a:r>
              <a:rPr lang="en-US" b="1" dirty="0" smtClean="0"/>
              <a:t>Remove after-date information-</a:t>
            </a:r>
            <a:r>
              <a:rPr lang="en-US" dirty="0" smtClean="0"/>
              <a:t> Some fields contained information gathered after the date, and we wanted to keep our analysis to information gathered pre-date.</a:t>
            </a:r>
          </a:p>
          <a:p>
            <a:pPr lvl="1">
              <a:buFont typeface="Wingdings" charset="2"/>
              <a:buChar char="§"/>
            </a:pPr>
            <a:r>
              <a:rPr lang="en-US" dirty="0" smtClean="0"/>
              <a:t>This step removed 16 fields</a:t>
            </a:r>
          </a:p>
          <a:p>
            <a:pPr>
              <a:buFont typeface="Wingdings" charset="2"/>
              <a:buChar char="Ø"/>
            </a:pPr>
            <a:r>
              <a:rPr lang="en-US" b="1" dirty="0" smtClean="0"/>
              <a:t>Remove irrelevant fields- </a:t>
            </a:r>
            <a:r>
              <a:rPr lang="en-US" dirty="0" smtClean="0"/>
              <a:t>Fields where nothing of importance could be found were removed.</a:t>
            </a:r>
          </a:p>
          <a:p>
            <a:pPr lvl="1">
              <a:buFont typeface="Wingdings" charset="2"/>
              <a:buChar char="§"/>
            </a:pPr>
            <a:r>
              <a:rPr lang="en-US" dirty="0" smtClean="0"/>
              <a:t>This step removed 11 fields</a:t>
            </a:r>
          </a:p>
        </p:txBody>
      </p:sp>
    </p:spTree>
    <p:extLst>
      <p:ext uri="{BB962C8B-B14F-4D97-AF65-F5344CB8AC3E}">
        <p14:creationId xmlns:p14="http://schemas.microsoft.com/office/powerpoint/2010/main" val="1738367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Cleaning: Filtering Rows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b="1" dirty="0" smtClean="0"/>
              <a:t>Remove dates with null values- </a:t>
            </a:r>
            <a:r>
              <a:rPr lang="en-US" dirty="0" smtClean="0"/>
              <a:t>We had to remove rows with null values because we could not make educated guesses.</a:t>
            </a:r>
          </a:p>
          <a:p>
            <a:pPr lvl="1">
              <a:buFont typeface="Wingdings" charset="2"/>
              <a:buChar char="§"/>
            </a:pPr>
            <a:r>
              <a:rPr lang="en-US" dirty="0" smtClean="0"/>
              <a:t>This step removed 263 rows</a:t>
            </a:r>
          </a:p>
          <a:p>
            <a:pPr>
              <a:buFont typeface="Wingdings" charset="2"/>
              <a:buChar char="Ø"/>
            </a:pPr>
            <a:r>
              <a:rPr lang="en-US" b="1" dirty="0" smtClean="0"/>
              <a:t>Remove dates with 55 year old person-</a:t>
            </a:r>
            <a:r>
              <a:rPr lang="en-US" dirty="0" smtClean="0"/>
              <a:t> This was person was an outlier in terms of age.</a:t>
            </a:r>
          </a:p>
          <a:p>
            <a:pPr lvl="1">
              <a:buFont typeface="Wingdings" charset="2"/>
              <a:buChar char="§"/>
            </a:pPr>
            <a:r>
              <a:rPr lang="en-US" dirty="0" smtClean="0"/>
              <a:t>This step removed 6 rows</a:t>
            </a:r>
          </a:p>
          <a:p>
            <a:pPr>
              <a:buFont typeface="Wingdings" charset="2"/>
              <a:buChar char="Ø"/>
            </a:pPr>
            <a:r>
              <a:rPr lang="en-US" b="1" dirty="0" smtClean="0"/>
              <a:t>Remove dates that had a partner who was never a primary- </a:t>
            </a:r>
            <a:r>
              <a:rPr lang="en-US" dirty="0" smtClean="0"/>
              <a:t>Every date consisted of two people, a “primary”, and a “partner”.  Later, we engineer variables that contain information from both daters, so we had to remove anyone who was never a primary.</a:t>
            </a:r>
            <a:endParaRPr lang="en-US" b="1" dirty="0" smtClean="0"/>
          </a:p>
          <a:p>
            <a:pPr lvl="1">
              <a:buFont typeface="Wingdings" charset="2"/>
              <a:buChar char="§"/>
            </a:pPr>
            <a:r>
              <a:rPr lang="en-US" dirty="0" smtClean="0"/>
              <a:t>This step removed 71 rows</a:t>
            </a:r>
          </a:p>
        </p:txBody>
      </p:sp>
    </p:spTree>
    <p:extLst>
      <p:ext uri="{BB962C8B-B14F-4D97-AF65-F5344CB8AC3E}">
        <p14:creationId xmlns:p14="http://schemas.microsoft.com/office/powerpoint/2010/main" val="774660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Cleaning: Reformat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b="1" dirty="0" smtClean="0"/>
              <a:t>Fix “Date” and “Go Out” </a:t>
            </a:r>
            <a:r>
              <a:rPr lang="en-US" b="1" dirty="0"/>
              <a:t>Variables- </a:t>
            </a:r>
            <a:r>
              <a:rPr lang="en-US" dirty="0"/>
              <a:t>The rating scale for these variables was 1 through 7, with 1 being “very often”, </a:t>
            </a:r>
            <a:r>
              <a:rPr lang="en-US" dirty="0" smtClean="0"/>
              <a:t>and 7 </a:t>
            </a:r>
            <a:r>
              <a:rPr lang="en-US" dirty="0"/>
              <a:t>being “never</a:t>
            </a:r>
            <a:r>
              <a:rPr lang="en-US" dirty="0" smtClean="0"/>
              <a:t>”.  We </a:t>
            </a:r>
            <a:r>
              <a:rPr lang="en-US" dirty="0"/>
              <a:t>found these variables to be easier to interpret when the scale </a:t>
            </a:r>
            <a:r>
              <a:rPr lang="en-US" dirty="0" smtClean="0"/>
              <a:t>was reversed</a:t>
            </a:r>
            <a:r>
              <a:rPr lang="en-US" dirty="0"/>
              <a:t>, and so we subtracted each row from 8 to accomplish this.</a:t>
            </a:r>
          </a:p>
          <a:p>
            <a:pPr>
              <a:buFont typeface="Wingdings" charset="2"/>
              <a:buChar char="Ø"/>
            </a:pPr>
            <a:r>
              <a:rPr lang="en-US" b="1" dirty="0" smtClean="0"/>
              <a:t>Fix Race Variable Errors-</a:t>
            </a:r>
            <a:r>
              <a:rPr lang="en-US" dirty="0" smtClean="0"/>
              <a:t> There was an error where some participants were being recorded as the wrong race</a:t>
            </a:r>
            <a:r>
              <a:rPr lang="en-US" dirty="0"/>
              <a:t>. </a:t>
            </a:r>
            <a:r>
              <a:rPr lang="en-US" dirty="0" smtClean="0"/>
              <a:t> </a:t>
            </a:r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were able to correct </a:t>
            </a:r>
            <a:r>
              <a:rPr lang="en-US" dirty="0" smtClean="0"/>
              <a:t>these by </a:t>
            </a:r>
            <a:r>
              <a:rPr lang="en-US" dirty="0"/>
              <a:t>inputting the race that the </a:t>
            </a:r>
            <a:r>
              <a:rPr lang="en-US" dirty="0" smtClean="0"/>
              <a:t>person was </a:t>
            </a:r>
            <a:r>
              <a:rPr lang="en-US" dirty="0"/>
              <a:t>listed as most </a:t>
            </a:r>
            <a:r>
              <a:rPr lang="en-US" dirty="0" smtClean="0"/>
              <a:t>frequently.</a:t>
            </a:r>
          </a:p>
          <a:p>
            <a:pPr>
              <a:buFont typeface="Wingdings" charset="2"/>
              <a:buChar char="Ø"/>
            </a:pPr>
            <a:r>
              <a:rPr lang="en-US" b="1" dirty="0" smtClean="0"/>
              <a:t>Change “Other” Race from 6 to 5-</a:t>
            </a:r>
            <a:r>
              <a:rPr lang="en-US" dirty="0" smtClean="0"/>
              <a:t> Race was listed as an integer.  Since there was no race with the integer 5, we changed “Other” from 6 to 5.</a:t>
            </a:r>
            <a:endParaRPr lang="en-US" b="1" dirty="0"/>
          </a:p>
          <a:p>
            <a:pPr>
              <a:buFont typeface="Wingdings" charset="2"/>
              <a:buChar char="Ø"/>
            </a:pPr>
            <a:endParaRPr lang="en-US" b="1" dirty="0" smtClean="0"/>
          </a:p>
          <a:p>
            <a:pPr>
              <a:buFont typeface="Wingdings" charset="2"/>
              <a:buChar char="Ø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69519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buFont typeface="Wingdings" charset="2"/>
              <a:buChar char="Ø"/>
            </a:pPr>
            <a:r>
              <a:rPr lang="en-US" sz="2400" dirty="0"/>
              <a:t>Our dataset consists of 538 people, who went on a combined total of 4,019 </a:t>
            </a:r>
            <a:r>
              <a:rPr lang="en-US" sz="2400" dirty="0" smtClean="0"/>
              <a:t>dates</a:t>
            </a:r>
          </a:p>
          <a:p>
            <a:pPr>
              <a:lnSpc>
                <a:spcPct val="110000"/>
              </a:lnSpc>
              <a:buFont typeface="Wingdings" charset="2"/>
              <a:buChar char="Ø"/>
            </a:pPr>
            <a:endParaRPr lang="en-US" sz="2400" dirty="0" smtClean="0"/>
          </a:p>
          <a:p>
            <a:pPr>
              <a:lnSpc>
                <a:spcPct val="110000"/>
              </a:lnSpc>
              <a:buFont typeface="Wingdings" charset="2"/>
              <a:buChar char="Ø"/>
            </a:pPr>
            <a:r>
              <a:rPr lang="en-US" sz="2400" dirty="0" smtClean="0"/>
              <a:t>All dates were of heterosexual nature, and had one male and one female</a:t>
            </a:r>
            <a:endParaRPr lang="en-US" sz="2400" dirty="0" smtClean="0"/>
          </a:p>
          <a:p>
            <a:pPr>
              <a:lnSpc>
                <a:spcPct val="110000"/>
              </a:lnSpc>
              <a:buFont typeface="Wingdings" charset="2"/>
              <a:buChar char="Ø"/>
            </a:pPr>
            <a:endParaRPr lang="en-US" sz="2400" dirty="0" smtClean="0"/>
          </a:p>
          <a:p>
            <a:pPr>
              <a:lnSpc>
                <a:spcPct val="110000"/>
              </a:lnSpc>
              <a:buFont typeface="Wingdings" charset="2"/>
              <a:buChar char="Ø"/>
            </a:pPr>
            <a:r>
              <a:rPr lang="en-US" sz="2400" dirty="0" smtClean="0"/>
              <a:t>Our variable of interest is </a:t>
            </a:r>
            <a:r>
              <a:rPr lang="en-US" sz="2400" i="1" dirty="0" smtClean="0"/>
              <a:t>match</a:t>
            </a:r>
            <a:r>
              <a:rPr lang="mr-IN" sz="2400" dirty="0" smtClean="0"/>
              <a:t>–</a:t>
            </a:r>
            <a:r>
              <a:rPr lang="en-US" sz="2400" dirty="0" smtClean="0"/>
              <a:t> A date is a match if both daters say yes to wanting to see their date again</a:t>
            </a:r>
          </a:p>
          <a:p>
            <a:pPr>
              <a:lnSpc>
                <a:spcPct val="110000"/>
              </a:lnSpc>
              <a:buFont typeface="Wingdings" charset="2"/>
              <a:buChar char="Ø"/>
            </a:pPr>
            <a:endParaRPr lang="en-US" sz="2400" dirty="0" smtClean="0"/>
          </a:p>
          <a:p>
            <a:pPr>
              <a:lnSpc>
                <a:spcPct val="110000"/>
              </a:lnSpc>
              <a:buFont typeface="Wingdings" charset="2"/>
              <a:buChar char="Ø"/>
            </a:pPr>
            <a:r>
              <a:rPr lang="en-US" sz="2400" dirty="0" smtClean="0"/>
              <a:t>The average match rate for all dates was 16.62%</a:t>
            </a:r>
          </a:p>
        </p:txBody>
      </p:sp>
    </p:spTree>
    <p:extLst>
      <p:ext uri="{BB962C8B-B14F-4D97-AF65-F5344CB8AC3E}">
        <p14:creationId xmlns:p14="http://schemas.microsoft.com/office/powerpoint/2010/main" val="1162954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Exploration: Gender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sz="2400" dirty="0" smtClean="0"/>
              <a:t>Males were more accepting than females</a:t>
            </a:r>
          </a:p>
          <a:p>
            <a:pPr>
              <a:buFont typeface="Wingdings" charset="2"/>
              <a:buChar char="Ø"/>
            </a:pPr>
            <a:endParaRPr lang="en-US" sz="2400" dirty="0"/>
          </a:p>
          <a:p>
            <a:pPr>
              <a:buFont typeface="Wingdings" charset="2"/>
              <a:buChar char="Ø"/>
            </a:pPr>
            <a:r>
              <a:rPr lang="en-US" sz="2400" dirty="0" smtClean="0"/>
              <a:t>Males said yes to females 47.87% of the time</a:t>
            </a:r>
          </a:p>
          <a:p>
            <a:pPr>
              <a:buFont typeface="Wingdings" charset="2"/>
              <a:buChar char="Ø"/>
            </a:pPr>
            <a:endParaRPr lang="en-US" sz="2400" dirty="0"/>
          </a:p>
          <a:p>
            <a:pPr>
              <a:buFont typeface="Wingdings" charset="2"/>
              <a:buChar char="Ø"/>
            </a:pPr>
            <a:r>
              <a:rPr lang="en-US" sz="2400" dirty="0" smtClean="0"/>
              <a:t>Females said yes to males 36.63% of the time</a:t>
            </a:r>
            <a:endParaRPr lang="en-US" sz="24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03867" y="2040835"/>
            <a:ext cx="4751813" cy="342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32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257</TotalTime>
  <Words>1902</Words>
  <Application>Microsoft Macintosh PowerPoint</Application>
  <PresentationFormat>Widescreen</PresentationFormat>
  <Paragraphs>298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Calibri</vt:lpstr>
      <vt:lpstr>Calibri Light</vt:lpstr>
      <vt:lpstr>Helvetica</vt:lpstr>
      <vt:lpstr>Mangal</vt:lpstr>
      <vt:lpstr>Times New Roman</vt:lpstr>
      <vt:lpstr>Wingdings</vt:lpstr>
      <vt:lpstr>Retrospect</vt:lpstr>
      <vt:lpstr>Predicting a Match For Speed Dating</vt:lpstr>
      <vt:lpstr>Contents</vt:lpstr>
      <vt:lpstr>Introduction</vt:lpstr>
      <vt:lpstr>Data Cleaning</vt:lpstr>
      <vt:lpstr>Data Cleaning: Filtering Columns</vt:lpstr>
      <vt:lpstr>Data Cleaning: Filtering Rows</vt:lpstr>
      <vt:lpstr>Data Cleaning: Reformat Variables</vt:lpstr>
      <vt:lpstr>Data Exploration</vt:lpstr>
      <vt:lpstr>Data Exploration: Gender</vt:lpstr>
      <vt:lpstr>Data Exploration: Age</vt:lpstr>
      <vt:lpstr>Data Exploration: Age</vt:lpstr>
      <vt:lpstr>Data Exploration: Race</vt:lpstr>
      <vt:lpstr>Data Exploration: Same Race</vt:lpstr>
      <vt:lpstr>Data Exploration: Interests</vt:lpstr>
      <vt:lpstr>Data Exploration: Interests</vt:lpstr>
      <vt:lpstr>Data Exploration:  Desires and Preferences</vt:lpstr>
      <vt:lpstr>Modeling</vt:lpstr>
      <vt:lpstr>Modeling: Feature Engineering</vt:lpstr>
      <vt:lpstr>Modeling: Data Pre-Processing</vt:lpstr>
      <vt:lpstr>Modeling: First Try</vt:lpstr>
      <vt:lpstr>Modeling: Feature Selection</vt:lpstr>
      <vt:lpstr>Modeling- Second Try</vt:lpstr>
      <vt:lpstr>Modeling: ROC and PR Curves</vt:lpstr>
      <vt:lpstr>Modeling- RF Parameter Tuning</vt:lpstr>
      <vt:lpstr>Modeling- RF Parameter Tuning</vt:lpstr>
      <vt:lpstr>Modeling- SVC Parameter Tuning</vt:lpstr>
      <vt:lpstr>Conclusions</vt:lpstr>
      <vt:lpstr>Appendix 1</vt:lpstr>
      <vt:lpstr>Appendix 1 cont.</vt:lpstr>
      <vt:lpstr>Appendix 1 cont.</vt:lpstr>
      <vt:lpstr>Appendix 1 cont.</vt:lpstr>
      <vt:lpstr>Appendix 1 cont.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 match for speed dating</dc:title>
  <dc:creator>Sam B</dc:creator>
  <cp:lastModifiedBy>Sam B</cp:lastModifiedBy>
  <cp:revision>59</cp:revision>
  <dcterms:created xsi:type="dcterms:W3CDTF">2017-09-26T13:23:03Z</dcterms:created>
  <dcterms:modified xsi:type="dcterms:W3CDTF">2017-09-26T18:07:45Z</dcterms:modified>
</cp:coreProperties>
</file>

<file path=docProps/thumbnail.jpeg>
</file>